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9.xml"/>
  <Override ContentType="application/vnd.openxmlformats-officedocument.presentationml.slideMaster+xml" PartName="/ppt/slideMasters/slideMaster10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11.xml"/>
  <Override ContentType="application/vnd.openxmlformats-officedocument.theme+xml" PartName="/ppt/theme/theme5.xml"/>
  <Override ContentType="application/vnd.openxmlformats-officedocument.theme+xml" PartName="/ppt/theme/theme8.xml"/>
  <Override ContentType="application/vnd.openxmlformats-officedocument.theme+xml" PartName="/ppt/theme/theme10.xml"/>
  <Override ContentType="application/vnd.openxmlformats-officedocument.theme+xml" PartName="/ppt/theme/theme9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0" r:id="rId4"/>
    <p:sldMasterId id="2147483652" r:id="rId5"/>
    <p:sldMasterId id="2147483654" r:id="rId6"/>
    <p:sldMasterId id="2147483656" r:id="rId7"/>
    <p:sldMasterId id="2147483658" r:id="rId8"/>
    <p:sldMasterId id="2147483660" r:id="rId9"/>
    <p:sldMasterId id="2147483662" r:id="rId10"/>
    <p:sldMasterId id="2147483664" r:id="rId11"/>
    <p:sldMasterId id="2147483666" r:id="rId12"/>
  </p:sldMasterIdLst>
  <p:notesMasterIdLst>
    <p:notesMasterId r:id="rId13"/>
  </p:notes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</p:sldIdLst>
  <p:sldSz cy="8229600" cx="14630400"/>
  <p:notesSz cx="8229600" cy="14630400"/>
  <p:embeddedFontLst>
    <p:embeddedFont>
      <p:font typeface="Inconsolata"/>
      <p:bold r:id="rId22"/>
    </p:embeddedFont>
    <p:embeddedFont>
      <p:font typeface="Fira Sans"/>
      <p:regular r:id="rId23"/>
      <p:bold r:id="rId24"/>
      <p:italic r:id="rId25"/>
      <p:boldItalic r:id="rId26"/>
    </p:embeddedFont>
    <p:embeddedFont>
      <p:font typeface="Roboto Mon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1" roundtripDataSignature="AMtx7mgGvtgO34teUG5+QnvimUTnWrcS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7.xml"/><Relationship Id="rId22" Type="http://schemas.openxmlformats.org/officeDocument/2006/relationships/font" Target="fonts/Inconsolata-bold.fntdata"/><Relationship Id="rId21" Type="http://schemas.openxmlformats.org/officeDocument/2006/relationships/slide" Target="slides/slide8.xml"/><Relationship Id="rId24" Type="http://schemas.openxmlformats.org/officeDocument/2006/relationships/font" Target="fonts/FiraSans-bold.fntdata"/><Relationship Id="rId23" Type="http://schemas.openxmlformats.org/officeDocument/2006/relationships/font" Target="fonts/FiraSans-regular.fntdata"/><Relationship Id="rId1" Type="http://schemas.openxmlformats.org/officeDocument/2006/relationships/theme" Target="theme/theme10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Master" Target="slideMasters/slideMaster7.xml"/><Relationship Id="rId26" Type="http://schemas.openxmlformats.org/officeDocument/2006/relationships/font" Target="fonts/FiraSans-boldItalic.fntdata"/><Relationship Id="rId25" Type="http://schemas.openxmlformats.org/officeDocument/2006/relationships/font" Target="fonts/FiraSans-italic.fntdata"/><Relationship Id="rId28" Type="http://schemas.openxmlformats.org/officeDocument/2006/relationships/font" Target="fonts/RobotoMono-bold.fntdata"/><Relationship Id="rId27" Type="http://schemas.openxmlformats.org/officeDocument/2006/relationships/font" Target="fonts/RobotoMono-regular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29" Type="http://schemas.openxmlformats.org/officeDocument/2006/relationships/font" Target="fonts/RobotoMono-italic.fntdata"/><Relationship Id="rId7" Type="http://schemas.openxmlformats.org/officeDocument/2006/relationships/slideMaster" Target="slideMasters/slideMaster5.xml"/><Relationship Id="rId8" Type="http://schemas.openxmlformats.org/officeDocument/2006/relationships/slideMaster" Target="slideMasters/slideMaster6.xml"/><Relationship Id="rId31" Type="http://customschemas.google.com/relationships/presentationmetadata" Target="metadata"/><Relationship Id="rId30" Type="http://schemas.openxmlformats.org/officeDocument/2006/relationships/font" Target="fonts/RobotoMono-boldItalic.fntdata"/><Relationship Id="rId11" Type="http://schemas.openxmlformats.org/officeDocument/2006/relationships/slideMaster" Target="slideMasters/slideMaster9.xml"/><Relationship Id="rId10" Type="http://schemas.openxmlformats.org/officeDocument/2006/relationships/slideMaster" Target="slideMasters/slideMaster8.xml"/><Relationship Id="rId13" Type="http://schemas.openxmlformats.org/officeDocument/2006/relationships/notesMaster" Target="notesMasters/notesMaster1.xml"/><Relationship Id="rId12" Type="http://schemas.openxmlformats.org/officeDocument/2006/relationships/slideMaster" Target="slideMasters/slideMaster10.xml"/><Relationship Id="rId15" Type="http://schemas.openxmlformats.org/officeDocument/2006/relationships/slide" Target="slides/slide2.xml"/><Relationship Id="rId14" Type="http://schemas.openxmlformats.org/officeDocument/2006/relationships/slide" Target="slides/slide1.xml"/><Relationship Id="rId17" Type="http://schemas.openxmlformats.org/officeDocument/2006/relationships/slide" Target="slides/slide4.xml"/><Relationship Id="rId16" Type="http://schemas.openxmlformats.org/officeDocument/2006/relationships/slide" Target="slides/slide3.xml"/><Relationship Id="rId19" Type="http://schemas.openxmlformats.org/officeDocument/2006/relationships/slide" Target="slides/slide6.xml"/><Relationship Id="rId18" Type="http://schemas.openxmlformats.org/officeDocument/2006/relationships/slide" Target="slides/slide5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0" y="764280"/>
            <a:ext cx="0" cy="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zh-TW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" name="Google Shape;74;p1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lang="zh-TW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200" u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3" name="Google Shape;83;p2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lang="zh-TW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200" u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3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lang="zh-TW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200" u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4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lang="zh-TW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200" u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0" name="Google Shape;130;p5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5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lang="zh-TW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200" u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6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lang="zh-TW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200" u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1" name="Google Shape;161;p7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7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lang="zh-TW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200" u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1" name="Google Shape;191;p8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8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lang="zh-TW" sz="12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200" u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 type="blank">
  <p:cSld name="BLANK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 type="blank">
  <p:cSld name="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 type="blank">
  <p:cSld name="BLANK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theme" Target="../theme/theme10.xml"/></Relationships>
</file>

<file path=ppt/slideMasters/_rels/slideMaster10.xml.rels><?xml version="1.0" encoding="UTF-8" standalone="yes"?>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.xml"/><Relationship Id="rId4" Type="http://schemas.openxmlformats.org/officeDocument/2006/relationships/theme" Target="../theme/theme1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4" Type="http://schemas.openxmlformats.org/officeDocument/2006/relationships/theme" Target="../theme/theme8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7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1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4" Type="http://schemas.openxmlformats.org/officeDocument/2006/relationships/theme" Target="../theme/theme5.xml"/></Relationships>
</file>

<file path=ppt/slideMasters/_rels/slideMaster6.xml.rels><?xml version="1.0" encoding="UTF-8" standalone="yes"?>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4" Type="http://schemas.openxmlformats.org/officeDocument/2006/relationships/theme" Target="../theme/theme2.xml"/></Relationships>
</file>

<file path=ppt/slideMasters/_rels/slideMaster7.xml.rels><?xml version="1.0" encoding="UTF-8" standalone="yes"?>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4" Type="http://schemas.openxmlformats.org/officeDocument/2006/relationships/theme" Target="../theme/theme3.xml"/></Relationships>
</file>

<file path=ppt/slideMasters/_rels/slideMaster8.xml.rels><?xml version="1.0" encoding="UTF-8" standalone="yes"?>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4" Type="http://schemas.openxmlformats.org/officeDocument/2006/relationships/theme" Target="../theme/theme6.xml"/></Relationships>
</file>

<file path=ppt/slideMasters/_rels/slideMaster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0C17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9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" name="Google Shape;12;p9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" name="Google Shape;14;p9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7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0C17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7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70" name="Google Shape;70;p27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0C17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9" name="Google Shape;19;p11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" name="Google Shape;21;p11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0C17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3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6" name="Google Shape;26;p13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3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8" name="Google Shape;28;p13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0C17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3" name="Google Shape;33;p15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5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5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0C17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7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0" name="Google Shape;40;p17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7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0C17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9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7" name="Google Shape;47;p19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9" name="Google Shape;49;p19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0C17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4" name="Google Shape;54;p21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6" name="Google Shape;56;p21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10C17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3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61" name="Google Shape;61;p23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23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3" name="Google Shape;63;p23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Relationship Id="rId9" Type="http://schemas.openxmlformats.org/officeDocument/2006/relationships/image" Target="../media/image17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Relationship Id="rId7" Type="http://schemas.openxmlformats.org/officeDocument/2006/relationships/image" Target="../media/image19.png"/><Relationship Id="rId8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"/>
          <p:cNvSpPr/>
          <p:nvPr/>
        </p:nvSpPr>
        <p:spPr>
          <a:xfrm>
            <a:off x="7054900" y="3303050"/>
            <a:ext cx="56703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450" u="none" strike="noStrike">
                <a:solidFill>
                  <a:srgbClr val="F94CAF"/>
                </a:solidFill>
                <a:latin typeface="Inconsolata"/>
                <a:ea typeface="Inconsolata"/>
                <a:cs typeface="Inconsolata"/>
                <a:sym typeface="Inconsolata"/>
              </a:rPr>
              <a:t>漫畫租借管理系統</a:t>
            </a:r>
            <a:endParaRPr b="0" sz="44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"/>
          <p:cNvSpPr/>
          <p:nvPr/>
        </p:nvSpPr>
        <p:spPr>
          <a:xfrm>
            <a:off x="7054900" y="4181840"/>
            <a:ext cx="755610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實作了 C# 漫畫租借管理系統。它具備管理員與會員角色分權功能，涵蓋漫畫資料管理、會員管理、借閱流程、日誌記錄等主要需求。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44400" y="7191720"/>
            <a:ext cx="2266560" cy="1037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800" y="2007875"/>
            <a:ext cx="6875149" cy="434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"/>
          <p:cNvSpPr/>
          <p:nvPr/>
        </p:nvSpPr>
        <p:spPr>
          <a:xfrm>
            <a:off x="793800" y="1956105"/>
            <a:ext cx="56703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450" u="none" strike="noStrike">
                <a:solidFill>
                  <a:srgbClr val="F94CAF"/>
                </a:solidFill>
                <a:latin typeface="Inconsolata"/>
                <a:ea typeface="Inconsolata"/>
                <a:cs typeface="Inconsolata"/>
                <a:sym typeface="Inconsolata"/>
              </a:rPr>
              <a:t>專案動機與目的</a:t>
            </a:r>
            <a:endParaRPr b="0" sz="44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"/>
          <p:cNvSpPr/>
          <p:nvPr/>
        </p:nvSpPr>
        <p:spPr>
          <a:xfrm>
            <a:off x="793800" y="3118320"/>
            <a:ext cx="510120" cy="510120"/>
          </a:xfrm>
          <a:prstGeom prst="roundRect">
            <a:avLst>
              <a:gd fmla="val 6667" name="adj"/>
            </a:avLst>
          </a:prstGeom>
          <a:solidFill>
            <a:srgbClr val="433550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"/>
          <p:cNvSpPr/>
          <p:nvPr/>
        </p:nvSpPr>
        <p:spPr>
          <a:xfrm>
            <a:off x="878760" y="3160800"/>
            <a:ext cx="33984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65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1</a:t>
            </a:r>
            <a:endParaRPr b="0" sz="26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1531080" y="319608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動機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"/>
          <p:cNvSpPr/>
          <p:nvPr/>
        </p:nvSpPr>
        <p:spPr>
          <a:xfrm>
            <a:off x="1531080" y="3686760"/>
            <a:ext cx="681912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因應漫畫閱讀需求，需數位化系統方便讀者借閱，並協助管理員維護資料。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"/>
          <p:cNvSpPr/>
          <p:nvPr/>
        </p:nvSpPr>
        <p:spPr>
          <a:xfrm>
            <a:off x="793800" y="4866120"/>
            <a:ext cx="510120" cy="510120"/>
          </a:xfrm>
          <a:prstGeom prst="roundRect">
            <a:avLst>
              <a:gd fmla="val 6667" name="adj"/>
            </a:avLst>
          </a:prstGeom>
          <a:solidFill>
            <a:srgbClr val="433550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"/>
          <p:cNvSpPr/>
          <p:nvPr/>
        </p:nvSpPr>
        <p:spPr>
          <a:xfrm>
            <a:off x="878760" y="4908600"/>
            <a:ext cx="33984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65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2</a:t>
            </a:r>
            <a:endParaRPr b="0" sz="26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1531080" y="494388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目的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"/>
          <p:cNvSpPr/>
          <p:nvPr/>
        </p:nvSpPr>
        <p:spPr>
          <a:xfrm>
            <a:off x="1531080" y="5434200"/>
            <a:ext cx="681912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建立功能完備的漫畫租借系統，提供管理員與會員兩種角色，並結合 C# 課程內容。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44400" y="7192080"/>
            <a:ext cx="2266560" cy="1037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" title="ChatGPT Image 2025年6月16日 下午03_49_2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50200" y="2176000"/>
            <a:ext cx="5975401" cy="398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/>
          <p:nvPr/>
        </p:nvSpPr>
        <p:spPr>
          <a:xfrm>
            <a:off x="283000" y="1531850"/>
            <a:ext cx="56703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450" u="none" strike="noStrike">
                <a:solidFill>
                  <a:srgbClr val="F94CAF"/>
                </a:solidFill>
                <a:latin typeface="Inconsolata"/>
                <a:ea typeface="Inconsolata"/>
                <a:cs typeface="Inconsolata"/>
                <a:sym typeface="Inconsolata"/>
              </a:rPr>
              <a:t>系統架構設計</a:t>
            </a:r>
            <a:endParaRPr b="0" sz="44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283000" y="2708950"/>
            <a:ext cx="624420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本系統採用分層架構設計，主要分為資料存取層、業務邏輯層與表現層。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"/>
          <p:cNvSpPr/>
          <p:nvPr/>
        </p:nvSpPr>
        <p:spPr>
          <a:xfrm>
            <a:off x="283000" y="3752105"/>
            <a:ext cx="624420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應用程式以 Program.cs 為入口，使用 .NET 8.0 啟動，並透過依賴注入初始化服務。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5" name="Google Shape;10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27200" y="1746141"/>
            <a:ext cx="7978750" cy="4704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44400" y="7192080"/>
            <a:ext cx="2266560" cy="1037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2" name="Google Shape;11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657240" cy="822924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4"/>
          <p:cNvSpPr/>
          <p:nvPr/>
        </p:nvSpPr>
        <p:spPr>
          <a:xfrm>
            <a:off x="4451400" y="930960"/>
            <a:ext cx="5670360" cy="708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450" u="none" strike="noStrike">
                <a:solidFill>
                  <a:srgbClr val="F94CAF"/>
                </a:solidFill>
                <a:latin typeface="Inconsolata"/>
                <a:ea typeface="Inconsolata"/>
                <a:cs typeface="Inconsolata"/>
                <a:sym typeface="Inconsolata"/>
              </a:rPr>
              <a:t>核心功能模組</a:t>
            </a:r>
            <a:endParaRPr b="0" sz="44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14" name="Google Shape;11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51400" y="1980000"/>
            <a:ext cx="566640" cy="56664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"/>
          <p:cNvSpPr/>
          <p:nvPr/>
        </p:nvSpPr>
        <p:spPr>
          <a:xfrm>
            <a:off x="4451400" y="283032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使用者認證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"/>
          <p:cNvSpPr/>
          <p:nvPr/>
        </p:nvSpPr>
        <p:spPr>
          <a:xfrm>
            <a:off x="4451400" y="3321000"/>
            <a:ext cx="293904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負責登入、註冊與鎖定機制。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17" name="Google Shape;117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74120" y="1980000"/>
            <a:ext cx="566640" cy="56664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7674120" y="283032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漫畫管理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7674120" y="3321000"/>
            <a:ext cx="293904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提供新增、編輯、刪除、查詢漫畫等功能。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0" name="Google Shape;12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97200" y="1980000"/>
            <a:ext cx="566640" cy="56664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4"/>
          <p:cNvSpPr/>
          <p:nvPr/>
        </p:nvSpPr>
        <p:spPr>
          <a:xfrm>
            <a:off x="10897200" y="283032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會員管理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10897200" y="3321000"/>
            <a:ext cx="293904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處理會員資料的增刪改查。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3" name="Google Shape;123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451400" y="4613760"/>
            <a:ext cx="566640" cy="56664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4"/>
          <p:cNvSpPr/>
          <p:nvPr/>
        </p:nvSpPr>
        <p:spPr>
          <a:xfrm>
            <a:off x="4451400" y="546408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租借管理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4451400" y="5954400"/>
            <a:ext cx="293904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協助為會員借閱或歸還漫畫。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4451400" y="6935400"/>
            <a:ext cx="938484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系統所有關鍵操作與錯誤皆使用 ILogger 介面紀錄至日誌檔案，並提供管理介面。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573000" y="7191720"/>
            <a:ext cx="2266560" cy="1037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"/>
          <p:cNvSpPr/>
          <p:nvPr/>
        </p:nvSpPr>
        <p:spPr>
          <a:xfrm>
            <a:off x="6891750" y="3566880"/>
            <a:ext cx="56703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450" u="none" strike="noStrike">
                <a:solidFill>
                  <a:srgbClr val="F94CAF"/>
                </a:solidFill>
                <a:latin typeface="Inconsolata"/>
                <a:ea typeface="Inconsolata"/>
                <a:cs typeface="Inconsolata"/>
                <a:sym typeface="Inconsolata"/>
              </a:rPr>
              <a:t>資料庫設計</a:t>
            </a:r>
            <a:endParaRPr b="0" sz="44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6891750" y="4371050"/>
            <a:ext cx="7662900" cy="3793200"/>
          </a:xfrm>
          <a:prstGeom prst="roundRect">
            <a:avLst>
              <a:gd fmla="val 2603" name="adj"/>
            </a:avLst>
          </a:prstGeom>
          <a:solidFill>
            <a:srgbClr val="433550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7111882" y="4587592"/>
            <a:ext cx="27516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資料庫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7111882" y="5018512"/>
            <a:ext cx="69660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2000">
                <a:solidFill>
                  <a:schemeClr val="lt1"/>
                </a:solidFill>
              </a:rPr>
              <a:t>主要資料表由 </a:t>
            </a:r>
            <a:r>
              <a:rPr lang="zh-TW" sz="2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ComicRentalDbContext</a:t>
            </a:r>
            <a:r>
              <a:rPr lang="zh-TW" sz="2000">
                <a:solidFill>
                  <a:schemeClr val="lt1"/>
                </a:solidFill>
              </a:rPr>
              <a:t> 定義，包括 </a:t>
            </a:r>
            <a:r>
              <a:rPr lang="zh-TW" sz="2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Comics</a:t>
            </a:r>
            <a:r>
              <a:rPr lang="zh-TW" sz="2000">
                <a:solidFill>
                  <a:schemeClr val="lt1"/>
                </a:solidFill>
              </a:rPr>
              <a:t>、</a:t>
            </a:r>
            <a:r>
              <a:rPr lang="zh-TW" sz="2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Members</a:t>
            </a:r>
            <a:r>
              <a:rPr lang="zh-TW" sz="2000">
                <a:solidFill>
                  <a:schemeClr val="lt1"/>
                </a:solidFill>
              </a:rPr>
              <a:t>、</a:t>
            </a:r>
            <a:r>
              <a:rPr lang="zh-TW" sz="2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Users</a:t>
            </a:r>
            <a:r>
              <a:rPr lang="zh-TW" sz="2000">
                <a:solidFill>
                  <a:schemeClr val="lt1"/>
                </a:solidFill>
              </a:rPr>
              <a:t> 等三張資料表。每張表的主鍵為 </a:t>
            </a:r>
            <a:r>
              <a:rPr lang="zh-TW" sz="2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zh-TW" sz="2000">
                <a:solidFill>
                  <a:schemeClr val="lt1"/>
                </a:solidFill>
              </a:rPr>
              <a:t>（來自 </a:t>
            </a:r>
            <a:r>
              <a:rPr lang="zh-TW" sz="2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BaseEntity</a:t>
            </a:r>
            <a:r>
              <a:rPr lang="zh-TW" sz="2000">
                <a:solidFill>
                  <a:schemeClr val="lt1"/>
                </a:solidFill>
              </a:rPr>
              <a:t> 類別）。</a:t>
            </a:r>
            <a:r>
              <a:rPr lang="zh-TW" sz="2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Comics</a:t>
            </a:r>
            <a:r>
              <a:rPr lang="zh-TW" sz="2000">
                <a:solidFill>
                  <a:schemeClr val="lt1"/>
                </a:solidFill>
              </a:rPr>
              <a:t> 表欄位包含漫畫的書名、作者、ISBN、類型、租借狀態、借閱者 ID 及借閱/預期歸還/實際歸還時間；</a:t>
            </a:r>
            <a:r>
              <a:rPr lang="zh-TW" sz="2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Members</a:t>
            </a:r>
            <a:r>
              <a:rPr lang="zh-TW" sz="2000">
                <a:solidFill>
                  <a:schemeClr val="lt1"/>
                </a:solidFill>
              </a:rPr>
              <a:t> 表包含會員姓名、電話號碼、使用者帳號；</a:t>
            </a:r>
            <a:r>
              <a:rPr lang="zh-TW" sz="2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Users</a:t>
            </a:r>
            <a:r>
              <a:rPr lang="zh-TW" sz="2000">
                <a:solidFill>
                  <a:schemeClr val="lt1"/>
                </a:solidFill>
              </a:rPr>
              <a:t> 表則存放系統使用者帳號與角色（會員或管理員）。系統啟動時檢查資料庫檔案是否存在，若不存在則自動建立並匯入 </a:t>
            </a:r>
            <a:r>
              <a:rPr lang="zh-TW" sz="2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Data</a:t>
            </a:r>
            <a:r>
              <a:rPr lang="zh-TW" sz="2000">
                <a:solidFill>
                  <a:schemeClr val="lt1"/>
                </a:solidFill>
              </a:rPr>
              <a:t> 資料夾下的初始 CSV/JSON 檔案。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137" name="Google Shape;1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"/>
            <a:ext cx="6891751" cy="5849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3" name="Google Shape;14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670349" cy="822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6"/>
          <p:cNvSpPr/>
          <p:nvPr/>
        </p:nvSpPr>
        <p:spPr>
          <a:xfrm>
            <a:off x="793800" y="868680"/>
            <a:ext cx="5670360" cy="708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450" u="none" strike="noStrike">
                <a:solidFill>
                  <a:srgbClr val="F94CAF"/>
                </a:solidFill>
                <a:latin typeface="Inconsolata"/>
                <a:ea typeface="Inconsolata"/>
                <a:cs typeface="Inconsolata"/>
                <a:sym typeface="Inconsolata"/>
              </a:rPr>
              <a:t>核心功能代碼解析</a:t>
            </a:r>
            <a:endParaRPr b="0" sz="44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5" name="Google Shape;14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800" y="1917360"/>
            <a:ext cx="1133640" cy="136044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6"/>
          <p:cNvSpPr/>
          <p:nvPr/>
        </p:nvSpPr>
        <p:spPr>
          <a:xfrm>
            <a:off x="2154600" y="214416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字串與陣列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6"/>
          <p:cNvSpPr/>
          <p:nvPr/>
        </p:nvSpPr>
        <p:spPr>
          <a:xfrm>
            <a:off x="2154600" y="2634840"/>
            <a:ext cx="619524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資料遷移時解析 CSV 檔。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48" name="Google Shape;148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800" y="3278520"/>
            <a:ext cx="1133640" cy="136044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6"/>
          <p:cNvSpPr/>
          <p:nvPr/>
        </p:nvSpPr>
        <p:spPr>
          <a:xfrm>
            <a:off x="2154600" y="350532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類別與物件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6"/>
          <p:cNvSpPr/>
          <p:nvPr/>
        </p:nvSpPr>
        <p:spPr>
          <a:xfrm>
            <a:off x="2154600" y="3995640"/>
            <a:ext cx="619524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各實體皆用 C# 類別表示。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51" name="Google Shape;151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800" y="4639320"/>
            <a:ext cx="1133640" cy="136044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6"/>
          <p:cNvSpPr/>
          <p:nvPr/>
        </p:nvSpPr>
        <p:spPr>
          <a:xfrm>
            <a:off x="2154600" y="486612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繼承與介面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6"/>
          <p:cNvSpPr/>
          <p:nvPr/>
        </p:nvSpPr>
        <p:spPr>
          <a:xfrm>
            <a:off x="2154600" y="5356440"/>
            <a:ext cx="619524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使用繼承與介面提高擴充性與模組化。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54" name="Google Shape;154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93800" y="6000120"/>
            <a:ext cx="1133640" cy="136044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6"/>
          <p:cNvSpPr/>
          <p:nvPr/>
        </p:nvSpPr>
        <p:spPr>
          <a:xfrm>
            <a:off x="2154600" y="622692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過載與多型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6"/>
          <p:cNvSpPr/>
          <p:nvPr/>
        </p:nvSpPr>
        <p:spPr>
          <a:xfrm>
            <a:off x="2154600" y="6717240"/>
            <a:ext cx="619524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多處使用方法過載，增強靈活性。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7" name="Google Shape;157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2573000" y="7192080"/>
            <a:ext cx="2266560" cy="1037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64725" y="1577150"/>
            <a:ext cx="8387201" cy="464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4" name="Google Shape;16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657240" cy="822924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7"/>
          <p:cNvSpPr/>
          <p:nvPr/>
        </p:nvSpPr>
        <p:spPr>
          <a:xfrm>
            <a:off x="4438440" y="793800"/>
            <a:ext cx="5577480" cy="696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350" u="none" strike="noStrike">
                <a:solidFill>
                  <a:srgbClr val="F94CAF"/>
                </a:solidFill>
                <a:latin typeface="Inconsolata"/>
                <a:ea typeface="Inconsolata"/>
                <a:cs typeface="Inconsolata"/>
                <a:sym typeface="Inconsolata"/>
              </a:rPr>
              <a:t>系統實現與操作流程</a:t>
            </a:r>
            <a:endParaRPr b="0" sz="43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7"/>
          <p:cNvSpPr/>
          <p:nvPr/>
        </p:nvSpPr>
        <p:spPr>
          <a:xfrm>
            <a:off x="4689360" y="1825560"/>
            <a:ext cx="30240" cy="5001840"/>
          </a:xfrm>
          <a:prstGeom prst="roundRect">
            <a:avLst>
              <a:gd fmla="val 109798" name="adj"/>
            </a:avLst>
          </a:prstGeom>
          <a:solidFill>
            <a:srgbClr val="5C4E69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7"/>
          <p:cNvSpPr/>
          <p:nvPr/>
        </p:nvSpPr>
        <p:spPr>
          <a:xfrm>
            <a:off x="4910040" y="2061360"/>
            <a:ext cx="668880" cy="30240"/>
          </a:xfrm>
          <a:prstGeom prst="roundRect">
            <a:avLst>
              <a:gd fmla="val 109798" name="adj"/>
            </a:avLst>
          </a:prstGeom>
          <a:solidFill>
            <a:srgbClr val="5C4E69"/>
          </a:solidFill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7"/>
          <p:cNvSpPr/>
          <p:nvPr/>
        </p:nvSpPr>
        <p:spPr>
          <a:xfrm>
            <a:off x="4438440" y="1825560"/>
            <a:ext cx="501480" cy="501480"/>
          </a:xfrm>
          <a:prstGeom prst="roundRect">
            <a:avLst>
              <a:gd fmla="val 6667" name="adj"/>
            </a:avLst>
          </a:prstGeom>
          <a:solidFill>
            <a:srgbClr val="433550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7"/>
          <p:cNvSpPr/>
          <p:nvPr/>
        </p:nvSpPr>
        <p:spPr>
          <a:xfrm>
            <a:off x="4521960" y="1867320"/>
            <a:ext cx="334080" cy="417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996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6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1</a:t>
            </a:r>
            <a:endParaRPr b="0" sz="26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7"/>
          <p:cNvSpPr/>
          <p:nvPr/>
        </p:nvSpPr>
        <p:spPr>
          <a:xfrm>
            <a:off x="5805000" y="1902240"/>
            <a:ext cx="2788560" cy="348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15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例外處理</a:t>
            </a:r>
            <a:endParaRPr b="0" sz="21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7"/>
          <p:cNvSpPr/>
          <p:nvPr/>
        </p:nvSpPr>
        <p:spPr>
          <a:xfrm>
            <a:off x="5805000" y="2384640"/>
            <a:ext cx="8044200" cy="356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廣泛使用 try-catch 進行錯誤處理，並寫入日誌。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7"/>
          <p:cNvSpPr/>
          <p:nvPr/>
        </p:nvSpPr>
        <p:spPr>
          <a:xfrm>
            <a:off x="4910040" y="3423240"/>
            <a:ext cx="668880" cy="30240"/>
          </a:xfrm>
          <a:prstGeom prst="roundRect">
            <a:avLst>
              <a:gd fmla="val 109798" name="adj"/>
            </a:avLst>
          </a:prstGeom>
          <a:solidFill>
            <a:srgbClr val="5C4E69"/>
          </a:solidFill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7"/>
          <p:cNvSpPr/>
          <p:nvPr/>
        </p:nvSpPr>
        <p:spPr>
          <a:xfrm>
            <a:off x="4438440" y="3187800"/>
            <a:ext cx="501480" cy="501480"/>
          </a:xfrm>
          <a:prstGeom prst="roundRect">
            <a:avLst>
              <a:gd fmla="val 6667" name="adj"/>
            </a:avLst>
          </a:prstGeom>
          <a:solidFill>
            <a:srgbClr val="433550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7"/>
          <p:cNvSpPr/>
          <p:nvPr/>
        </p:nvSpPr>
        <p:spPr>
          <a:xfrm>
            <a:off x="4521960" y="3229560"/>
            <a:ext cx="334080" cy="417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996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6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2</a:t>
            </a:r>
            <a:endParaRPr b="0" sz="26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7"/>
          <p:cNvSpPr/>
          <p:nvPr/>
        </p:nvSpPr>
        <p:spPr>
          <a:xfrm>
            <a:off x="5805000" y="3264480"/>
            <a:ext cx="2788560" cy="348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15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事件處理</a:t>
            </a:r>
            <a:endParaRPr b="0" sz="21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7"/>
          <p:cNvSpPr/>
          <p:nvPr/>
        </p:nvSpPr>
        <p:spPr>
          <a:xfrm>
            <a:off x="5805000" y="3746520"/>
            <a:ext cx="8044200" cy="356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各表單元件的事件繫結明確定義，實現事件驅動。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7"/>
          <p:cNvSpPr/>
          <p:nvPr/>
        </p:nvSpPr>
        <p:spPr>
          <a:xfrm>
            <a:off x="4910040" y="4785480"/>
            <a:ext cx="668880" cy="30240"/>
          </a:xfrm>
          <a:prstGeom prst="roundRect">
            <a:avLst>
              <a:gd fmla="val 109798" name="adj"/>
            </a:avLst>
          </a:prstGeom>
          <a:solidFill>
            <a:srgbClr val="5C4E69"/>
          </a:solidFill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7"/>
          <p:cNvSpPr/>
          <p:nvPr/>
        </p:nvSpPr>
        <p:spPr>
          <a:xfrm>
            <a:off x="4438440" y="4549680"/>
            <a:ext cx="501480" cy="501480"/>
          </a:xfrm>
          <a:prstGeom prst="roundRect">
            <a:avLst>
              <a:gd fmla="val 6667" name="adj"/>
            </a:avLst>
          </a:prstGeom>
          <a:solidFill>
            <a:srgbClr val="433550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7"/>
          <p:cNvSpPr/>
          <p:nvPr/>
        </p:nvSpPr>
        <p:spPr>
          <a:xfrm>
            <a:off x="4521960" y="4591440"/>
            <a:ext cx="334080" cy="417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996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6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3</a:t>
            </a:r>
            <a:endParaRPr b="0" sz="26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7"/>
          <p:cNvSpPr/>
          <p:nvPr/>
        </p:nvSpPr>
        <p:spPr>
          <a:xfrm>
            <a:off x="5805000" y="4626360"/>
            <a:ext cx="2788560" cy="348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15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多表單</a:t>
            </a:r>
            <a:endParaRPr b="0" sz="21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7"/>
          <p:cNvSpPr/>
          <p:nvPr/>
        </p:nvSpPr>
        <p:spPr>
          <a:xfrm>
            <a:off x="5805000" y="5108760"/>
            <a:ext cx="8044200" cy="356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系統包含多個表單，可透過選單或導覽面板切換。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7"/>
          <p:cNvSpPr/>
          <p:nvPr/>
        </p:nvSpPr>
        <p:spPr>
          <a:xfrm>
            <a:off x="4910040" y="6147720"/>
            <a:ext cx="668880" cy="30240"/>
          </a:xfrm>
          <a:prstGeom prst="roundRect">
            <a:avLst>
              <a:gd fmla="val 109798" name="adj"/>
            </a:avLst>
          </a:prstGeom>
          <a:solidFill>
            <a:srgbClr val="5C4E69"/>
          </a:solidFill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7"/>
          <p:cNvSpPr/>
          <p:nvPr/>
        </p:nvSpPr>
        <p:spPr>
          <a:xfrm>
            <a:off x="4438440" y="5911920"/>
            <a:ext cx="501480" cy="501480"/>
          </a:xfrm>
          <a:prstGeom prst="roundRect">
            <a:avLst>
              <a:gd fmla="val 6667" name="adj"/>
            </a:avLst>
          </a:prstGeom>
          <a:solidFill>
            <a:srgbClr val="433550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7"/>
          <p:cNvSpPr/>
          <p:nvPr/>
        </p:nvSpPr>
        <p:spPr>
          <a:xfrm>
            <a:off x="4521960" y="5953680"/>
            <a:ext cx="334080" cy="417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996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6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4</a:t>
            </a:r>
            <a:endParaRPr b="0" sz="26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7"/>
          <p:cNvSpPr/>
          <p:nvPr/>
        </p:nvSpPr>
        <p:spPr>
          <a:xfrm>
            <a:off x="5805000" y="5988600"/>
            <a:ext cx="2788560" cy="348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15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檔案處理</a:t>
            </a:r>
            <a:endParaRPr b="0" sz="21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7"/>
          <p:cNvSpPr/>
          <p:nvPr/>
        </p:nvSpPr>
        <p:spPr>
          <a:xfrm>
            <a:off x="5805000" y="6470640"/>
            <a:ext cx="8044200" cy="356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FileHelper 類別提供多種檔案操作方法。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7"/>
          <p:cNvSpPr/>
          <p:nvPr/>
        </p:nvSpPr>
        <p:spPr>
          <a:xfrm>
            <a:off x="4438440" y="7078680"/>
            <a:ext cx="9410760" cy="356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登入窗體是系統入口，管理員與會員介面略有差異。資料更新均寫入日誌。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910680" y="7543800"/>
            <a:ext cx="2266560" cy="869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8"/>
          <p:cNvSpPr/>
          <p:nvPr/>
        </p:nvSpPr>
        <p:spPr>
          <a:xfrm>
            <a:off x="6280200" y="1379160"/>
            <a:ext cx="5670360" cy="708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450" u="none" strike="noStrike">
                <a:solidFill>
                  <a:srgbClr val="F94CAF"/>
                </a:solidFill>
                <a:latin typeface="Inconsolata"/>
                <a:ea typeface="Inconsolata"/>
                <a:cs typeface="Inconsolata"/>
                <a:sym typeface="Inconsolata"/>
              </a:rPr>
              <a:t>結論與未來改進</a:t>
            </a:r>
            <a:endParaRPr b="0" sz="44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6280200" y="2427840"/>
            <a:ext cx="226440" cy="1360440"/>
          </a:xfrm>
          <a:prstGeom prst="roundRect">
            <a:avLst>
              <a:gd fmla="val 15001" name="adj"/>
            </a:avLst>
          </a:prstGeom>
          <a:solidFill>
            <a:srgbClr val="433550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6733800" y="265464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成果總結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8"/>
          <p:cNvSpPr/>
          <p:nvPr/>
        </p:nvSpPr>
        <p:spPr>
          <a:xfrm>
            <a:off x="6733800" y="3145320"/>
            <a:ext cx="710244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成功實作 C# 漫畫租借管理系統，應用多種技術，界面現代化。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8"/>
          <p:cNvSpPr/>
          <p:nvPr/>
        </p:nvSpPr>
        <p:spPr>
          <a:xfrm>
            <a:off x="6620400" y="3958920"/>
            <a:ext cx="226440" cy="1360440"/>
          </a:xfrm>
          <a:prstGeom prst="roundRect">
            <a:avLst>
              <a:gd fmla="val 15001" name="adj"/>
            </a:avLst>
          </a:prstGeom>
          <a:solidFill>
            <a:srgbClr val="433550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8"/>
          <p:cNvSpPr/>
          <p:nvPr/>
        </p:nvSpPr>
        <p:spPr>
          <a:xfrm>
            <a:off x="7074000" y="418572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專題限制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8"/>
          <p:cNvSpPr/>
          <p:nvPr/>
        </p:nvSpPr>
        <p:spPr>
          <a:xfrm>
            <a:off x="7074000" y="4676040"/>
            <a:ext cx="676224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未計算逾期罰金、UI 未優化手機、無多語系支援等。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8"/>
          <p:cNvSpPr/>
          <p:nvPr/>
        </p:nvSpPr>
        <p:spPr>
          <a:xfrm>
            <a:off x="6960600" y="5489640"/>
            <a:ext cx="226440" cy="1360440"/>
          </a:xfrm>
          <a:prstGeom prst="roundRect">
            <a:avLst>
              <a:gd fmla="val 15001" name="adj"/>
            </a:avLst>
          </a:prstGeom>
          <a:solidFill>
            <a:srgbClr val="433550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8"/>
          <p:cNvSpPr/>
          <p:nvPr/>
        </p:nvSpPr>
        <p:spPr>
          <a:xfrm>
            <a:off x="7414200" y="571644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200" u="none" strike="noStrike">
                <a:solidFill>
                  <a:srgbClr val="DAD1E6"/>
                </a:solidFill>
                <a:latin typeface="Inconsolata"/>
                <a:ea typeface="Inconsolata"/>
                <a:cs typeface="Inconsolata"/>
                <a:sym typeface="Inconsolata"/>
              </a:rPr>
              <a:t>未來改進</a:t>
            </a:r>
            <a:endParaRPr b="0" sz="220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8"/>
          <p:cNvSpPr/>
          <p:nvPr/>
        </p:nvSpPr>
        <p:spPr>
          <a:xfrm>
            <a:off x="7414200" y="6207120"/>
            <a:ext cx="642204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750" u="none" strike="noStrike">
                <a:solidFill>
                  <a:srgbClr val="DAD1E6"/>
                </a:solidFill>
                <a:latin typeface="Fira Sans"/>
                <a:ea typeface="Fira Sans"/>
                <a:cs typeface="Fira Sans"/>
                <a:sym typeface="Fira Sans"/>
              </a:rPr>
              <a:t>新增逾期罰金、強化介面、提升安全性、擴增測試等。</a:t>
            </a:r>
            <a:endParaRPr b="0" sz="175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73000" y="7192080"/>
            <a:ext cx="2266560" cy="1037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50" y="1359925"/>
            <a:ext cx="6202651" cy="55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2025-06-16T06:15:56Z</dcterms:created>
  <dc:creator>PptxGenJS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9</vt:i4>
  </property>
  <property fmtid="{D5CDD505-2E9C-101B-9397-08002B2CF9AE}" pid="3" name="PresentationFormat">
    <vt:lpwstr>On-screen Show (16:9)</vt:lpwstr>
  </property>
  <property fmtid="{D5CDD505-2E9C-101B-9397-08002B2CF9AE}" pid="4" name="Slides">
    <vt:i4>9</vt:i4>
  </property>
</Properties>
</file>